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43CF2-B105-3E4A-B368-32A90B976148}" v="226" dt="2025-01-26T01:24:22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94649"/>
  </p:normalViewPr>
  <p:slideViewPr>
    <p:cSldViewPr snapToGrid="0">
      <p:cViewPr varScale="1">
        <p:scale>
          <a:sx n="102" d="100"/>
          <a:sy n="102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3F53C3-140A-4C58-9972-8178584B732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525A639-0D2F-44B1-B1B3-CB948D4FCE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Easy to learn and build</a:t>
          </a:r>
        </a:p>
      </dgm:t>
    </dgm:pt>
    <dgm:pt modelId="{173A6897-4282-4BC4-A539-72CF6EA5E3FF}" type="parTrans" cxnId="{AA3F9CC4-80E7-48EC-A3B7-378A725580A5}">
      <dgm:prSet/>
      <dgm:spPr/>
      <dgm:t>
        <a:bodyPr/>
        <a:lstStyle/>
        <a:p>
          <a:endParaRPr lang="en-US"/>
        </a:p>
      </dgm:t>
    </dgm:pt>
    <dgm:pt modelId="{370C0B2C-4F9F-477E-9AB0-1035E14D1196}" type="sibTrans" cxnId="{AA3F9CC4-80E7-48EC-A3B7-378A725580A5}">
      <dgm:prSet/>
      <dgm:spPr/>
      <dgm:t>
        <a:bodyPr/>
        <a:lstStyle/>
        <a:p>
          <a:endParaRPr lang="en-US"/>
        </a:p>
      </dgm:t>
    </dgm:pt>
    <dgm:pt modelId="{CD24284A-B266-4C31-A35A-004C4118D2D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lt"/>
            </a:rPr>
            <a:t>Interesting concept applied in real-world applications</a:t>
          </a:r>
        </a:p>
      </dgm:t>
    </dgm:pt>
    <dgm:pt modelId="{58A451BA-BF88-472A-AD91-A3080EBE18B3}" type="parTrans" cxnId="{533BADFB-8434-49E9-BABD-A0DE3D4992CE}">
      <dgm:prSet/>
      <dgm:spPr/>
      <dgm:t>
        <a:bodyPr/>
        <a:lstStyle/>
        <a:p>
          <a:endParaRPr lang="en-GB"/>
        </a:p>
      </dgm:t>
    </dgm:pt>
    <dgm:pt modelId="{BE4523C2-EA89-4B95-A89C-0B48B69EFFA5}" type="sibTrans" cxnId="{533BADFB-8434-49E9-BABD-A0DE3D4992CE}">
      <dgm:prSet/>
      <dgm:spPr/>
      <dgm:t>
        <a:bodyPr/>
        <a:lstStyle/>
        <a:p>
          <a:endParaRPr lang="en-US"/>
        </a:p>
      </dgm:t>
    </dgm:pt>
    <dgm:pt modelId="{F18D0751-445B-DE48-B897-080A1D0AE79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Simple design with opportunities for advancements</a:t>
          </a:r>
        </a:p>
      </dgm:t>
    </dgm:pt>
    <dgm:pt modelId="{380B1986-B082-7C43-B545-5A8886B15183}" type="parTrans" cxnId="{D486DB08-D6B8-D742-9588-A486CA8CFA81}">
      <dgm:prSet/>
      <dgm:spPr/>
      <dgm:t>
        <a:bodyPr/>
        <a:lstStyle/>
        <a:p>
          <a:endParaRPr lang="en-GB"/>
        </a:p>
      </dgm:t>
    </dgm:pt>
    <dgm:pt modelId="{65956CF8-E918-6B4F-B07B-6CCFEE16DA6B}" type="sibTrans" cxnId="{D486DB08-D6B8-D742-9588-A486CA8CFA81}">
      <dgm:prSet/>
      <dgm:spPr/>
      <dgm:t>
        <a:bodyPr/>
        <a:lstStyle/>
        <a:p>
          <a:endParaRPr lang="en-GB"/>
        </a:p>
      </dgm:t>
    </dgm:pt>
    <dgm:pt modelId="{9CCA2F43-4E45-43AB-9339-6AA04A672086}" type="pres">
      <dgm:prSet presAssocID="{263F53C3-140A-4C58-9972-8178584B7323}" presName="root" presStyleCnt="0">
        <dgm:presLayoutVars>
          <dgm:dir/>
          <dgm:resizeHandles val="exact"/>
        </dgm:presLayoutVars>
      </dgm:prSet>
      <dgm:spPr/>
    </dgm:pt>
    <dgm:pt modelId="{500E88E2-0ADC-4921-903A-A77255AFD8F1}" type="pres">
      <dgm:prSet presAssocID="{C525A639-0D2F-44B1-B1B3-CB948D4FCE39}" presName="compNode" presStyleCnt="0"/>
      <dgm:spPr/>
    </dgm:pt>
    <dgm:pt modelId="{FD368D24-8698-4CAA-821D-ABC3BD5335B5}" type="pres">
      <dgm:prSet presAssocID="{C525A639-0D2F-44B1-B1B3-CB948D4FCE39}" presName="bgRect" presStyleLbl="bgShp" presStyleIdx="0" presStyleCnt="3"/>
      <dgm:spPr/>
    </dgm:pt>
    <dgm:pt modelId="{4420ECE5-04B4-4DC9-8238-6D0F624A8C70}" type="pres">
      <dgm:prSet presAssocID="{C525A639-0D2F-44B1-B1B3-CB948D4FCE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C0342A5C-409E-467B-8011-DB25114EA217}" type="pres">
      <dgm:prSet presAssocID="{C525A639-0D2F-44B1-B1B3-CB948D4FCE39}" presName="spaceRect" presStyleCnt="0"/>
      <dgm:spPr/>
    </dgm:pt>
    <dgm:pt modelId="{325C59AE-F865-4B7E-A84C-60347FDF87D6}" type="pres">
      <dgm:prSet presAssocID="{C525A639-0D2F-44B1-B1B3-CB948D4FCE39}" presName="parTx" presStyleLbl="revTx" presStyleIdx="0" presStyleCnt="3">
        <dgm:presLayoutVars>
          <dgm:chMax val="0"/>
          <dgm:chPref val="0"/>
        </dgm:presLayoutVars>
      </dgm:prSet>
      <dgm:spPr/>
    </dgm:pt>
    <dgm:pt modelId="{9950931E-8E68-453C-99C6-829CD3C00D73}" type="pres">
      <dgm:prSet presAssocID="{370C0B2C-4F9F-477E-9AB0-1035E14D1196}" presName="sibTrans" presStyleCnt="0"/>
      <dgm:spPr/>
    </dgm:pt>
    <dgm:pt modelId="{19BA4D85-E20D-4DF2-B926-19BA98A44880}" type="pres">
      <dgm:prSet presAssocID="{CD24284A-B266-4C31-A35A-004C4118D2D4}" presName="compNode" presStyleCnt="0"/>
      <dgm:spPr/>
    </dgm:pt>
    <dgm:pt modelId="{F21E6254-5F82-41EE-A1C6-3852370D07B4}" type="pres">
      <dgm:prSet presAssocID="{CD24284A-B266-4C31-A35A-004C4118D2D4}" presName="bgRect" presStyleLbl="bgShp" presStyleIdx="1" presStyleCnt="3"/>
      <dgm:spPr/>
    </dgm:pt>
    <dgm:pt modelId="{78AE2964-EF98-4444-B243-CC3389D3C7F8}" type="pres">
      <dgm:prSet presAssocID="{CD24284A-B266-4C31-A35A-004C4118D2D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chemeClr val="accent1">
              <a:alpha val="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D5218EAC-CCA1-4F78-897A-AA1D5A74C515}" type="pres">
      <dgm:prSet presAssocID="{CD24284A-B266-4C31-A35A-004C4118D2D4}" presName="spaceRect" presStyleCnt="0"/>
      <dgm:spPr/>
    </dgm:pt>
    <dgm:pt modelId="{448DD178-4C7C-4203-83F6-3D91F163F968}" type="pres">
      <dgm:prSet presAssocID="{CD24284A-B266-4C31-A35A-004C4118D2D4}" presName="parTx" presStyleLbl="revTx" presStyleIdx="1" presStyleCnt="3">
        <dgm:presLayoutVars>
          <dgm:chMax val="0"/>
          <dgm:chPref val="0"/>
        </dgm:presLayoutVars>
      </dgm:prSet>
      <dgm:spPr/>
    </dgm:pt>
    <dgm:pt modelId="{5AC854C7-4B21-6644-A379-5A9AD51C2337}" type="pres">
      <dgm:prSet presAssocID="{BE4523C2-EA89-4B95-A89C-0B48B69EFFA5}" presName="sibTrans" presStyleCnt="0"/>
      <dgm:spPr/>
    </dgm:pt>
    <dgm:pt modelId="{B370ED52-B809-4A43-B6FF-A6F0C7574D60}" type="pres">
      <dgm:prSet presAssocID="{F18D0751-445B-DE48-B897-080A1D0AE792}" presName="compNode" presStyleCnt="0"/>
      <dgm:spPr/>
    </dgm:pt>
    <dgm:pt modelId="{8283B1D6-7B9E-2448-98D6-B38A8737C1B2}" type="pres">
      <dgm:prSet presAssocID="{F18D0751-445B-DE48-B897-080A1D0AE792}" presName="bgRect" presStyleLbl="bgShp" presStyleIdx="2" presStyleCnt="3"/>
      <dgm:spPr/>
    </dgm:pt>
    <dgm:pt modelId="{BF2B1114-0089-DA4D-9DF7-1E2C757ED17C}" type="pres">
      <dgm:prSet presAssocID="{F18D0751-445B-DE48-B897-080A1D0AE792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8BCD5105-391E-3A48-910E-8D612F932159}" type="pres">
      <dgm:prSet presAssocID="{F18D0751-445B-DE48-B897-080A1D0AE792}" presName="spaceRect" presStyleCnt="0"/>
      <dgm:spPr/>
    </dgm:pt>
    <dgm:pt modelId="{7C64E325-9795-614F-928B-38921916EEB9}" type="pres">
      <dgm:prSet presAssocID="{F18D0751-445B-DE48-B897-080A1D0AE7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86DB08-D6B8-D742-9588-A486CA8CFA81}" srcId="{263F53C3-140A-4C58-9972-8178584B7323}" destId="{F18D0751-445B-DE48-B897-080A1D0AE792}" srcOrd="2" destOrd="0" parTransId="{380B1986-B082-7C43-B545-5A8886B15183}" sibTransId="{65956CF8-E918-6B4F-B07B-6CCFEE16DA6B}"/>
    <dgm:cxn modelId="{3D07939D-E20E-5B47-970D-6376A2C722E9}" type="presOf" srcId="{CD24284A-B266-4C31-A35A-004C4118D2D4}" destId="{448DD178-4C7C-4203-83F6-3D91F163F968}" srcOrd="0" destOrd="0" presId="urn:microsoft.com/office/officeart/2018/2/layout/IconVerticalSolidList"/>
    <dgm:cxn modelId="{9D3CAEB0-AD6B-0547-BEE4-6C9679F3246F}" type="presOf" srcId="{263F53C3-140A-4C58-9972-8178584B7323}" destId="{9CCA2F43-4E45-43AB-9339-6AA04A672086}" srcOrd="0" destOrd="0" presId="urn:microsoft.com/office/officeart/2018/2/layout/IconVerticalSolidList"/>
    <dgm:cxn modelId="{07719BBE-8DFF-994A-9ECC-BB52A8A50F07}" type="presOf" srcId="{F18D0751-445B-DE48-B897-080A1D0AE792}" destId="{7C64E325-9795-614F-928B-38921916EEB9}" srcOrd="0" destOrd="0" presId="urn:microsoft.com/office/officeart/2018/2/layout/IconVerticalSolidList"/>
    <dgm:cxn modelId="{AA3F9CC4-80E7-48EC-A3B7-378A725580A5}" srcId="{263F53C3-140A-4C58-9972-8178584B7323}" destId="{C525A639-0D2F-44B1-B1B3-CB948D4FCE39}" srcOrd="0" destOrd="0" parTransId="{173A6897-4282-4BC4-A539-72CF6EA5E3FF}" sibTransId="{370C0B2C-4F9F-477E-9AB0-1035E14D1196}"/>
    <dgm:cxn modelId="{F002E9DB-834C-E34F-A5AA-8883E8C9BC30}" type="presOf" srcId="{C525A639-0D2F-44B1-B1B3-CB948D4FCE39}" destId="{325C59AE-F865-4B7E-A84C-60347FDF87D6}" srcOrd="0" destOrd="0" presId="urn:microsoft.com/office/officeart/2018/2/layout/IconVerticalSolidList"/>
    <dgm:cxn modelId="{533BADFB-8434-49E9-BABD-A0DE3D4992CE}" srcId="{263F53C3-140A-4C58-9972-8178584B7323}" destId="{CD24284A-B266-4C31-A35A-004C4118D2D4}" srcOrd="1" destOrd="0" parTransId="{58A451BA-BF88-472A-AD91-A3080EBE18B3}" sibTransId="{BE4523C2-EA89-4B95-A89C-0B48B69EFFA5}"/>
    <dgm:cxn modelId="{3484F63C-0F23-6B45-A1A0-6213FE5AB710}" type="presParOf" srcId="{9CCA2F43-4E45-43AB-9339-6AA04A672086}" destId="{500E88E2-0ADC-4921-903A-A77255AFD8F1}" srcOrd="0" destOrd="0" presId="urn:microsoft.com/office/officeart/2018/2/layout/IconVerticalSolidList"/>
    <dgm:cxn modelId="{C2DC014F-553D-494C-9CD0-C5337132E3AF}" type="presParOf" srcId="{500E88E2-0ADC-4921-903A-A77255AFD8F1}" destId="{FD368D24-8698-4CAA-821D-ABC3BD5335B5}" srcOrd="0" destOrd="0" presId="urn:microsoft.com/office/officeart/2018/2/layout/IconVerticalSolidList"/>
    <dgm:cxn modelId="{DA323193-F4BC-8B46-813E-3E15E71FBCEB}" type="presParOf" srcId="{500E88E2-0ADC-4921-903A-A77255AFD8F1}" destId="{4420ECE5-04B4-4DC9-8238-6D0F624A8C70}" srcOrd="1" destOrd="0" presId="urn:microsoft.com/office/officeart/2018/2/layout/IconVerticalSolidList"/>
    <dgm:cxn modelId="{F9BDAC6F-679F-4C4B-A003-08F0E38C1B5B}" type="presParOf" srcId="{500E88E2-0ADC-4921-903A-A77255AFD8F1}" destId="{C0342A5C-409E-467B-8011-DB25114EA217}" srcOrd="2" destOrd="0" presId="urn:microsoft.com/office/officeart/2018/2/layout/IconVerticalSolidList"/>
    <dgm:cxn modelId="{86BE1A44-0B58-D04E-8421-EF92FD4B8BE1}" type="presParOf" srcId="{500E88E2-0ADC-4921-903A-A77255AFD8F1}" destId="{325C59AE-F865-4B7E-A84C-60347FDF87D6}" srcOrd="3" destOrd="0" presId="urn:microsoft.com/office/officeart/2018/2/layout/IconVerticalSolidList"/>
    <dgm:cxn modelId="{2A0C4445-C0BE-724A-BB67-A8AB96BB5DF1}" type="presParOf" srcId="{9CCA2F43-4E45-43AB-9339-6AA04A672086}" destId="{9950931E-8E68-453C-99C6-829CD3C00D73}" srcOrd="1" destOrd="0" presId="urn:microsoft.com/office/officeart/2018/2/layout/IconVerticalSolidList"/>
    <dgm:cxn modelId="{A9A84EA2-CC6B-404A-982D-D005616D6DD3}" type="presParOf" srcId="{9CCA2F43-4E45-43AB-9339-6AA04A672086}" destId="{19BA4D85-E20D-4DF2-B926-19BA98A44880}" srcOrd="2" destOrd="0" presId="urn:microsoft.com/office/officeart/2018/2/layout/IconVerticalSolidList"/>
    <dgm:cxn modelId="{48919C0C-E74E-6242-A646-FACBA5DA652A}" type="presParOf" srcId="{19BA4D85-E20D-4DF2-B926-19BA98A44880}" destId="{F21E6254-5F82-41EE-A1C6-3852370D07B4}" srcOrd="0" destOrd="0" presId="urn:microsoft.com/office/officeart/2018/2/layout/IconVerticalSolidList"/>
    <dgm:cxn modelId="{01F7C3F5-1E4E-C344-B15A-B3E613583E7B}" type="presParOf" srcId="{19BA4D85-E20D-4DF2-B926-19BA98A44880}" destId="{78AE2964-EF98-4444-B243-CC3389D3C7F8}" srcOrd="1" destOrd="0" presId="urn:microsoft.com/office/officeart/2018/2/layout/IconVerticalSolidList"/>
    <dgm:cxn modelId="{1B545706-3E3A-2A4B-8959-7BCCE4A8AB21}" type="presParOf" srcId="{19BA4D85-E20D-4DF2-B926-19BA98A44880}" destId="{D5218EAC-CCA1-4F78-897A-AA1D5A74C515}" srcOrd="2" destOrd="0" presId="urn:microsoft.com/office/officeart/2018/2/layout/IconVerticalSolidList"/>
    <dgm:cxn modelId="{9B71900B-CAA1-B246-85E4-406BBC752F33}" type="presParOf" srcId="{19BA4D85-E20D-4DF2-B926-19BA98A44880}" destId="{448DD178-4C7C-4203-83F6-3D91F163F968}" srcOrd="3" destOrd="0" presId="urn:microsoft.com/office/officeart/2018/2/layout/IconVerticalSolidList"/>
    <dgm:cxn modelId="{7456A757-45E7-0E43-BA3E-09990FE130B2}" type="presParOf" srcId="{9CCA2F43-4E45-43AB-9339-6AA04A672086}" destId="{5AC854C7-4B21-6644-A379-5A9AD51C2337}" srcOrd="3" destOrd="0" presId="urn:microsoft.com/office/officeart/2018/2/layout/IconVerticalSolidList"/>
    <dgm:cxn modelId="{8DB1EB97-0088-CD4D-85A7-7275A7C86DB2}" type="presParOf" srcId="{9CCA2F43-4E45-43AB-9339-6AA04A672086}" destId="{B370ED52-B809-4A43-B6FF-A6F0C7574D60}" srcOrd="4" destOrd="0" presId="urn:microsoft.com/office/officeart/2018/2/layout/IconVerticalSolidList"/>
    <dgm:cxn modelId="{BE8546A5-9DA6-E545-B0B9-5910E16BAF3D}" type="presParOf" srcId="{B370ED52-B809-4A43-B6FF-A6F0C7574D60}" destId="{8283B1D6-7B9E-2448-98D6-B38A8737C1B2}" srcOrd="0" destOrd="0" presId="urn:microsoft.com/office/officeart/2018/2/layout/IconVerticalSolidList"/>
    <dgm:cxn modelId="{2E18E041-979A-6C40-A543-963C2B5A0708}" type="presParOf" srcId="{B370ED52-B809-4A43-B6FF-A6F0C7574D60}" destId="{BF2B1114-0089-DA4D-9DF7-1E2C757ED17C}" srcOrd="1" destOrd="0" presId="urn:microsoft.com/office/officeart/2018/2/layout/IconVerticalSolidList"/>
    <dgm:cxn modelId="{CEA49B40-6E11-904B-AD24-AE792BECD644}" type="presParOf" srcId="{B370ED52-B809-4A43-B6FF-A6F0C7574D60}" destId="{8BCD5105-391E-3A48-910E-8D612F932159}" srcOrd="2" destOrd="0" presId="urn:microsoft.com/office/officeart/2018/2/layout/IconVerticalSolidList"/>
    <dgm:cxn modelId="{A1D20360-3A61-CF4F-AC6F-ADD427A22292}" type="presParOf" srcId="{B370ED52-B809-4A43-B6FF-A6F0C7574D60}" destId="{7C64E325-9795-614F-928B-38921916EE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68D24-8698-4CAA-821D-ABC3BD5335B5}">
      <dsp:nvSpPr>
        <dsp:cNvPr id="0" name=""/>
        <dsp:cNvSpPr/>
      </dsp:nvSpPr>
      <dsp:spPr>
        <a:xfrm>
          <a:off x="0" y="671"/>
          <a:ext cx="6965516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0ECE5-04B4-4DC9-8238-6D0F624A8C70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C59AE-F865-4B7E-A84C-60347FDF87D6}">
      <dsp:nvSpPr>
        <dsp:cNvPr id="0" name=""/>
        <dsp:cNvSpPr/>
      </dsp:nvSpPr>
      <dsp:spPr>
        <a:xfrm>
          <a:off x="1816103" y="671"/>
          <a:ext cx="5149412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Easy to learn and build</a:t>
          </a:r>
        </a:p>
      </dsp:txBody>
      <dsp:txXfrm>
        <a:off x="1816103" y="671"/>
        <a:ext cx="5149412" cy="1572384"/>
      </dsp:txXfrm>
    </dsp:sp>
    <dsp:sp modelId="{F21E6254-5F82-41EE-A1C6-3852370D07B4}">
      <dsp:nvSpPr>
        <dsp:cNvPr id="0" name=""/>
        <dsp:cNvSpPr/>
      </dsp:nvSpPr>
      <dsp:spPr>
        <a:xfrm>
          <a:off x="0" y="1966151"/>
          <a:ext cx="6965516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E2964-EF98-4444-B243-CC3389D3C7F8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DD178-4C7C-4203-83F6-3D91F163F968}">
      <dsp:nvSpPr>
        <dsp:cNvPr id="0" name=""/>
        <dsp:cNvSpPr/>
      </dsp:nvSpPr>
      <dsp:spPr>
        <a:xfrm>
          <a:off x="1816103" y="1966151"/>
          <a:ext cx="5149412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n-lt"/>
            </a:rPr>
            <a:t>Interesting concept applied in real-world applications</a:t>
          </a:r>
        </a:p>
      </dsp:txBody>
      <dsp:txXfrm>
        <a:off x="1816103" y="1966151"/>
        <a:ext cx="5149412" cy="1572384"/>
      </dsp:txXfrm>
    </dsp:sp>
    <dsp:sp modelId="{8283B1D6-7B9E-2448-98D6-B38A8737C1B2}">
      <dsp:nvSpPr>
        <dsp:cNvPr id="0" name=""/>
        <dsp:cNvSpPr/>
      </dsp:nvSpPr>
      <dsp:spPr>
        <a:xfrm>
          <a:off x="0" y="3931632"/>
          <a:ext cx="6965516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B1114-0089-DA4D-9DF7-1E2C757ED17C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4E325-9795-614F-928B-38921916EEB9}">
      <dsp:nvSpPr>
        <dsp:cNvPr id="0" name=""/>
        <dsp:cNvSpPr/>
      </dsp:nvSpPr>
      <dsp:spPr>
        <a:xfrm>
          <a:off x="1816103" y="3931632"/>
          <a:ext cx="5149412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Simple design with opportunities for advancements</a:t>
          </a:r>
        </a:p>
      </dsp:txBody>
      <dsp:txXfrm>
        <a:off x="1816103" y="3931632"/>
        <a:ext cx="5149412" cy="157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ame of a playground&#10;&#10;Description automatically generated">
            <a:extLst>
              <a:ext uri="{FF2B5EF4-FFF2-40B4-BE49-F238E27FC236}">
                <a16:creationId xmlns:a16="http://schemas.microsoft.com/office/drawing/2014/main" id="{44D0AE89-F87A-95E2-8F55-429E90D61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4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916" y="2852381"/>
            <a:ext cx="3063264" cy="2640247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tx2"/>
                </a:solidFill>
                <a:latin typeface="Calibri"/>
                <a:cs typeface="Calibri Light"/>
              </a:rPr>
              <a:t>Follow the line -robot with </a:t>
            </a:r>
            <a:r>
              <a:rPr lang="en-US" sz="3600" err="1">
                <a:solidFill>
                  <a:schemeClr val="tx2"/>
                </a:solidFill>
                <a:latin typeface="Calibri"/>
                <a:cs typeface="Calibri Light"/>
              </a:rPr>
              <a:t>Webots</a:t>
            </a:r>
            <a:endParaRPr lang="en-US" sz="3600">
              <a:solidFill>
                <a:schemeClr val="tx2"/>
              </a:solidFill>
              <a:latin typeface="Calibri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915" y="5731721"/>
            <a:ext cx="3722722" cy="9399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  <a:cs typeface="Calibri"/>
              </a:rPr>
              <a:t>Nasra Diriye &amp; Sara Salim</a:t>
            </a:r>
          </a:p>
          <a:p>
            <a:pPr algn="l"/>
            <a:r>
              <a:rPr lang="en-US" sz="1600">
                <a:solidFill>
                  <a:schemeClr val="tx2"/>
                </a:solidFill>
                <a:cs typeface="Calibri"/>
              </a:rPr>
              <a:t>University of Eastern Finland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D144591-E9E9-4209-8701-3BB48A917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F88B2-BE18-F1D9-2844-67338BAAC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475" y="547713"/>
            <a:ext cx="3337715" cy="5577367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chemeClr val="tx2"/>
                </a:solidFill>
                <a:cs typeface="Calibri Light"/>
              </a:rPr>
              <a:t>Why did </a:t>
            </a:r>
            <a:br>
              <a:rPr lang="en-US" sz="5200" b="1" dirty="0">
                <a:solidFill>
                  <a:schemeClr val="tx2"/>
                </a:solidFill>
                <a:cs typeface="Calibri Light"/>
              </a:rPr>
            </a:br>
            <a:r>
              <a:rPr lang="en-US" sz="5200" b="1" dirty="0">
                <a:solidFill>
                  <a:schemeClr val="tx2"/>
                </a:solidFill>
                <a:cs typeface="Calibri Light"/>
              </a:rPr>
              <a:t>we choose this topic?</a:t>
            </a:r>
            <a:endParaRPr lang="en-US" sz="5200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ED4533C-7FB1-1D0E-5F4A-39CCEFDD2F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988932"/>
              </p:ext>
            </p:extLst>
          </p:nvPr>
        </p:nvGraphicFramePr>
        <p:xfrm>
          <a:off x="838199" y="620392"/>
          <a:ext cx="6965516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538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A2464E0-4B0B-47F7-BF81-1E57C9F87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C62E7-09E9-A9C6-C461-A1140AB4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22" y="1237962"/>
            <a:ext cx="5306209" cy="2107199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Calibri"/>
                <a:cs typeface="Calibri Light"/>
              </a:rPr>
              <a:t>Technical implementation</a:t>
            </a:r>
            <a:endParaRPr lang="en-US" sz="54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EFB8B9B-C6EA-4177-BE94-F87185632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238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61BC591-9E9F-4C8A-9FF7-6827C26A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DC6275-C195-4D6E-A412-7F7A2D7CD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18566" y="1111120"/>
            <a:ext cx="338328" cy="182880"/>
            <a:chOff x="4089400" y="933450"/>
            <a:chExt cx="338328" cy="34193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9CD207-3474-4A8F-9C2D-7557042B6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BB59230-DDE9-4070-BAE3-F6E163534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D401F-D2E5-3351-535A-936F3567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22" y="3512840"/>
            <a:ext cx="5347420" cy="2782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 err="1">
                <a:solidFill>
                  <a:schemeClr val="tx2"/>
                </a:solidFill>
                <a:cs typeface="Calibri"/>
              </a:rPr>
              <a:t>Webots</a:t>
            </a:r>
            <a:r>
              <a:rPr lang="en-US" sz="1700" dirty="0">
                <a:solidFill>
                  <a:schemeClr val="tx2"/>
                </a:solidFill>
                <a:cs typeface="Calibri"/>
              </a:rPr>
              <a:t> application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dirty="0">
                <a:solidFill>
                  <a:schemeClr val="tx2"/>
                </a:solidFill>
                <a:ea typeface="Calibri"/>
                <a:cs typeface="Calibri"/>
              </a:rPr>
              <a:t>The simulation environment</a:t>
            </a:r>
          </a:p>
          <a:p>
            <a:r>
              <a:rPr lang="en-US" sz="1700" dirty="0" err="1">
                <a:solidFill>
                  <a:schemeClr val="tx2"/>
                </a:solidFill>
                <a:cs typeface="Calibri"/>
              </a:rPr>
              <a:t>Tinkercad</a:t>
            </a:r>
            <a:endParaRPr lang="en-US" sz="1700" dirty="0">
              <a:solidFill>
                <a:schemeClr val="tx2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dirty="0">
                <a:solidFill>
                  <a:schemeClr val="tx2"/>
                </a:solidFill>
                <a:ea typeface="Calibri"/>
                <a:cs typeface="Calibri"/>
              </a:rPr>
              <a:t>Self-designed 3D model as track line</a:t>
            </a:r>
          </a:p>
          <a:p>
            <a:r>
              <a:rPr lang="en-US" sz="1700" dirty="0">
                <a:solidFill>
                  <a:schemeClr val="tx2"/>
                </a:solidFill>
                <a:cs typeface="Calibri"/>
              </a:rPr>
              <a:t>E-puck –robot</a:t>
            </a:r>
            <a:endParaRPr lang="en-US" sz="1700" dirty="0">
              <a:solidFill>
                <a:schemeClr val="tx2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dirty="0">
                <a:solidFill>
                  <a:schemeClr val="tx2"/>
                </a:solidFill>
                <a:cs typeface="Calibri"/>
              </a:rPr>
              <a:t>Infrared sensors</a:t>
            </a:r>
            <a:endParaRPr lang="en-US" sz="1700" dirty="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1700" dirty="0">
                <a:solidFill>
                  <a:schemeClr val="tx2"/>
                </a:solidFill>
                <a:cs typeface="Calibri"/>
              </a:rPr>
              <a:t>Python</a:t>
            </a:r>
            <a:endParaRPr lang="en-US" sz="1700" dirty="0">
              <a:solidFill>
                <a:schemeClr val="tx2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dirty="0">
                <a:solidFill>
                  <a:schemeClr val="tx2"/>
                </a:solidFill>
                <a:cs typeface="Calibri"/>
              </a:rPr>
              <a:t>PID algorithm </a:t>
            </a:r>
            <a:endParaRPr lang="en-US" sz="1700" dirty="0">
              <a:solidFill>
                <a:schemeClr val="tx2"/>
              </a:solidFill>
              <a:ea typeface="Calibri"/>
              <a:cs typeface="Calibri"/>
            </a:endParaRPr>
          </a:p>
          <a:p>
            <a:endParaRPr lang="en-US" sz="1700" dirty="0">
              <a:solidFill>
                <a:schemeClr val="tx2"/>
              </a:solidFill>
              <a:cs typeface="Calibri"/>
            </a:endParaRPr>
          </a:p>
          <a:p>
            <a:endParaRPr lang="en-US" sz="1700" dirty="0">
              <a:solidFill>
                <a:schemeClr val="tx2"/>
              </a:solidFill>
              <a:cs typeface="Calibri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A53318-29EB-4577-8870-0646987B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55A48B1-6123-4B68-8FAC-316C6C1B4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234774A-0606-4DDE-866F-99D2ACAEB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0151B33-B9E9-43E6-96B6-26D75BAFD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7F664C2F-8BDD-3DCB-314F-3FB222E30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238" y="1714226"/>
            <a:ext cx="5764516" cy="43560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597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ABADA-4A3E-71CA-D592-D5F08D7E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07785"/>
            <a:ext cx="4368602" cy="1167432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tx2"/>
                </a:solidFill>
                <a:latin typeface="Calibri"/>
                <a:cs typeface="Calibri Light"/>
              </a:rPr>
              <a:t>Achievements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1F04-6817-3C45-46A9-68B0948F1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157964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tx2"/>
                </a:solidFill>
                <a:cs typeface="Calibri"/>
              </a:rPr>
              <a:t>A robot that follows a predefined path</a:t>
            </a:r>
          </a:p>
          <a:p>
            <a:r>
              <a:rPr lang="en-US" sz="2200">
                <a:solidFill>
                  <a:schemeClr val="tx2"/>
                </a:solidFill>
                <a:cs typeface="Calibri"/>
              </a:rPr>
              <a:t>Independency of the robot</a:t>
            </a:r>
          </a:p>
          <a:p>
            <a:r>
              <a:rPr lang="en-US" sz="2200">
                <a:solidFill>
                  <a:schemeClr val="tx2"/>
                </a:solidFill>
                <a:cs typeface="Calibri"/>
              </a:rPr>
              <a:t>Speed and accuracy</a:t>
            </a:r>
          </a:p>
          <a:p>
            <a:endParaRPr lang="en-US" sz="2200">
              <a:cs typeface="Calibri"/>
            </a:endParaRPr>
          </a:p>
        </p:txBody>
      </p:sp>
      <p:pic>
        <p:nvPicPr>
          <p:cNvPr id="4" name="Picture 3" descr="Mother Board">
            <a:extLst>
              <a:ext uri="{FF2B5EF4-FFF2-40B4-BE49-F238E27FC236}">
                <a16:creationId xmlns:a16="http://schemas.microsoft.com/office/drawing/2014/main" id="{53EF59C0-1684-79DA-8DEB-68FA3799E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18" r="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9999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D486-5431-C3B2-96FE-D53EF1DCD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44" y="7457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 Light"/>
              </a:rPr>
              <a:t>Demonstration of the robot (video)</a:t>
            </a:r>
            <a:endParaRPr lang="en-US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4" name="Screen Recording 2024-01-24 at 18.33.22">
            <a:hlinkClick r:id="" action="ppaction://media"/>
            <a:extLst>
              <a:ext uri="{FF2B5EF4-FFF2-40B4-BE49-F238E27FC236}">
                <a16:creationId xmlns:a16="http://schemas.microsoft.com/office/drawing/2014/main" id="{F219573F-EFFE-70C5-235A-B03B00B9A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819" y="1239483"/>
            <a:ext cx="7289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85</Words>
  <Application>Microsoft Macintosh PowerPoint</Application>
  <PresentationFormat>Widescreen</PresentationFormat>
  <Paragraphs>21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office theme</vt:lpstr>
      <vt:lpstr>Follow the line -robot with Webots</vt:lpstr>
      <vt:lpstr>Why did  we choose this topic?</vt:lpstr>
      <vt:lpstr>Technical implementation</vt:lpstr>
      <vt:lpstr>Achievements</vt:lpstr>
      <vt:lpstr>Demonstration of the robot (video)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Sara Salim</cp:lastModifiedBy>
  <cp:revision>2</cp:revision>
  <dcterms:created xsi:type="dcterms:W3CDTF">2024-01-24T16:22:05Z</dcterms:created>
  <dcterms:modified xsi:type="dcterms:W3CDTF">2025-01-26T01:45:05Z</dcterms:modified>
</cp:coreProperties>
</file>